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71" r:id="rId5"/>
    <p:sldId id="272" r:id="rId6"/>
    <p:sldId id="273" r:id="rId7"/>
    <p:sldId id="274" r:id="rId8"/>
    <p:sldId id="277" r:id="rId9"/>
    <p:sldId id="289" r:id="rId10"/>
    <p:sldId id="278" r:id="rId11"/>
    <p:sldId id="276" r:id="rId12"/>
    <p:sldId id="279" r:id="rId13"/>
    <p:sldId id="286" r:id="rId14"/>
    <p:sldId id="280" r:id="rId15"/>
    <p:sldId id="287" r:id="rId16"/>
    <p:sldId id="284" r:id="rId17"/>
    <p:sldId id="288" r:id="rId18"/>
    <p:sldId id="281" r:id="rId19"/>
    <p:sldId id="282" r:id="rId20"/>
    <p:sldId id="283" r:id="rId21"/>
    <p:sldId id="28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447FEA-400D-4AA0-9272-42566B43335D}" v="84" dt="2023-06-07T16:11:30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605" autoAdjust="0"/>
  </p:normalViewPr>
  <p:slideViewPr>
    <p:cSldViewPr snapToGrid="0">
      <p:cViewPr varScale="1">
        <p:scale>
          <a:sx n="139" d="100"/>
          <a:sy n="139" d="100"/>
        </p:scale>
        <p:origin x="114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CAC2F-2ED3-4A8E-A2AB-C9ACD37DBF57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8653A-EB12-4C89-9328-189671D94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51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8653A-EB12-4C89-9328-189671D948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07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8653A-EB12-4C89-9328-189671D948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21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8653A-EB12-4C89-9328-189671D948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60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8653A-EB12-4C89-9328-189671D948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62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8653A-EB12-4C89-9328-189671D948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5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8653A-EB12-4C89-9328-189671D948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85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FED4-1581-49F6-FCD5-7AD246531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8E358C-A73D-3F68-4A1B-F570393F3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8EA27-39BA-9F72-502B-E4BD01CDA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BFE35-6F98-8954-CDD3-7163675FD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77A14-4C9A-3503-7676-7CB1AFC67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45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F115E-FC6D-042D-9E8B-46665EDB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34AFE-1DB2-F1F6-FE7B-24C7626F1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7DE33-1C0F-5307-40C4-48BABFCC4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FC698-051C-8008-82A5-E2FDEA1E1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1CB99-3926-62C9-7DAD-3FA5459F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58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F85C2A-61A0-F7F4-5BAB-06048F531E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E71F3-480A-38CF-38BF-86EECABEA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FFE1A-4B6E-60A9-7548-44B418E0D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55821-268D-13D8-8B85-BC4A30889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554C6-16A3-6135-22A3-13F52746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18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30E5D-56C3-221A-4226-86AF94228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E415F-AD7B-9F0A-8779-EFCE977C9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2E234-0587-100D-CA5F-BC15BEA36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EC08E-2285-4AD9-60D0-09546C5C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EF372-99C0-F948-90D1-9B520E3F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94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AC5B-C549-7382-810C-F6289F45A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98605-9AD9-18FA-1EFA-4E34533CE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D60E6-AA4A-B32B-83AF-E8FCD3D91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FAE33-338E-E135-3632-48279AFEB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353E3-CD7F-5D63-D7E3-304E4EF9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04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BF0EF-824F-CB22-C015-66F6B49E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98C2E-D50C-9600-F51E-35A38A70F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F3FA66-FB77-5E3F-FAD9-C56934266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CA69C-754F-982B-C4CA-D13075E10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EFC2F-7FDD-01E4-E11E-EAF2DA603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BA503-B836-5D36-5248-5F651321D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99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0A46A-D223-786B-E068-557F17BF3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A4907-3C3C-0632-4671-A8ED94C7A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190CF-5E35-1AB6-0038-FE5341F79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8997F7-0B04-5538-BC70-F9C0510EDB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7FF0C1-5F42-A119-855D-766FCA80A3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1EFA5-CEDB-399C-E4E4-5CC9C47E5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C9EAE0-DFA6-6924-8EC7-FE459E82B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3A74B5-87FD-5E7F-5472-3C54F6090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568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0C15C-3EB0-4E29-04D2-B2F5F0B9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C8BF8A-5735-6E5B-2D64-781D1D33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E20F1-26DE-8196-EE24-7C0B2E32D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F5583-8965-FDE6-32F7-EE09D9F54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3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E23367-60F8-EF14-5709-CAF39C0B0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FC006-B511-370C-7BDF-ED8D29FCC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FD6B1-583C-AB40-BE5A-7C112003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55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B7605-2F41-FC18-E531-2EC7429D8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B23B0-27E0-C837-4B6B-3ACF7134D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D54F5-408F-B7FF-B57E-FFFE87E83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D05B4-CADA-C390-4AFE-6F2E5B6DE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5CA0C2-882E-1EEB-A7F5-B158EA63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FBA8A-06E4-E6B4-B67E-A2D81D57E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19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A81A5-3408-41CF-06AA-D9FA2A171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2CAD61-9A98-5016-D2FC-F167C6B363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E7FBC9-9971-C2CE-3072-B4A3C27B5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BE12E-1F3E-A00F-F12B-5729E8A9D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90F2D-E629-2CE4-0880-021A1F3E8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B23E-29D6-8B54-142A-0E91A04CB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21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A6536E-49B9-A8A6-52EC-2A8F3AE38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972CA-EDD5-80F6-EBF0-D9B19767F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9BA4-FB4A-79E6-01A5-869EFFC19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E2FE4-D4A6-40B0-85A0-A25DD2D8A3D8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8AB33-B0D4-1E8C-F7EC-101E024A45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2BF0E-1CD9-702E-D598-38CD020369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3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BB2A61-9CFF-5818-F4E9-CFCF14184E8E}"/>
              </a:ext>
            </a:extLst>
          </p:cNvPr>
          <p:cNvSpPr txBox="1"/>
          <p:nvPr/>
        </p:nvSpPr>
        <p:spPr>
          <a:xfrm>
            <a:off x="4823725" y="8966"/>
            <a:ext cx="2544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ApoE4 v/s WT</a:t>
            </a:r>
          </a:p>
          <a:p>
            <a:pPr algn="ctr"/>
            <a:r>
              <a:rPr lang="en-US" b="1" dirty="0"/>
              <a:t>N = (5, 6)</a:t>
            </a:r>
          </a:p>
          <a:p>
            <a:pPr algn="ctr"/>
            <a:r>
              <a:rPr lang="en-US" b="1" dirty="0"/>
              <a:t>Circle Track Headscan</a:t>
            </a:r>
          </a:p>
          <a:p>
            <a:pPr algn="ctr"/>
            <a:r>
              <a:rPr lang="en-US" b="1" dirty="0"/>
              <a:t>Behavioral data analyses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142050E-BE77-17B1-B353-3F44830EF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776" y="2331719"/>
            <a:ext cx="3881121" cy="29108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03AAF2-CE66-81A1-EB8A-749F58F5311E}"/>
              </a:ext>
            </a:extLst>
          </p:cNvPr>
          <p:cNvSpPr txBox="1"/>
          <p:nvPr/>
        </p:nvSpPr>
        <p:spPr>
          <a:xfrm>
            <a:off x="554849" y="1270177"/>
            <a:ext cx="10548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Average number of laps ran and pause time per lap – apoE4 ran more laps and paused less than apoE3 per lap 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20ADDD1-E952-AA4D-F4C5-57A5A7921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69857" y="2331718"/>
            <a:ext cx="3881120" cy="291084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1B31B4C-5BE7-B94C-D20D-6520315664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88737" y="2331718"/>
            <a:ext cx="3881120" cy="291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32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screenshot, yellow, font&#10;&#10;Description automatically generated">
            <a:extLst>
              <a:ext uri="{FF2B5EF4-FFF2-40B4-BE49-F238E27FC236}">
                <a16:creationId xmlns:a16="http://schemas.microsoft.com/office/drawing/2014/main" id="{B050F78B-3B98-DCD6-7BB4-D4891ECC2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276"/>
            <a:ext cx="12192000" cy="6262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9897A4-9B4E-76DC-28F5-D5EE7D3AC3AF}"/>
              </a:ext>
            </a:extLst>
          </p:cNvPr>
          <p:cNvSpPr txBox="1"/>
          <p:nvPr/>
        </p:nvSpPr>
        <p:spPr>
          <a:xfrm>
            <a:off x="2041541" y="410647"/>
            <a:ext cx="8108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Average theta spectrogram per lap shows decrease in power (consistent across days)</a:t>
            </a:r>
          </a:p>
        </p:txBody>
      </p:sp>
    </p:spTree>
    <p:extLst>
      <p:ext uri="{BB962C8B-B14F-4D97-AF65-F5344CB8AC3E}">
        <p14:creationId xmlns:p14="http://schemas.microsoft.com/office/powerpoint/2010/main" val="1038527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handwriting, font, line&#10;&#10;Description automatically generated">
            <a:extLst>
              <a:ext uri="{FF2B5EF4-FFF2-40B4-BE49-F238E27FC236}">
                <a16:creationId xmlns:a16="http://schemas.microsoft.com/office/drawing/2014/main" id="{E9967E8A-3446-3C5D-E156-23308F027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313"/>
            <a:ext cx="12192000" cy="6262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F78272-BDEC-2199-C9C4-30281D91BF8C}"/>
              </a:ext>
            </a:extLst>
          </p:cNvPr>
          <p:cNvSpPr txBox="1"/>
          <p:nvPr/>
        </p:nvSpPr>
        <p:spPr>
          <a:xfrm>
            <a:off x="2198186" y="410647"/>
            <a:ext cx="779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Average theta waveform per lap shows decrease in power (consistent across days)</a:t>
            </a:r>
          </a:p>
        </p:txBody>
      </p:sp>
    </p:spTree>
    <p:extLst>
      <p:ext uri="{BB962C8B-B14F-4D97-AF65-F5344CB8AC3E}">
        <p14:creationId xmlns:p14="http://schemas.microsoft.com/office/powerpoint/2010/main" val="1661577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iagram, yellow&#10;&#10;Description automatically generated">
            <a:extLst>
              <a:ext uri="{FF2B5EF4-FFF2-40B4-BE49-F238E27FC236}">
                <a16:creationId xmlns:a16="http://schemas.microsoft.com/office/drawing/2014/main" id="{3187DA69-1794-7AE9-D6E6-D7A431998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313"/>
            <a:ext cx="12192000" cy="6262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7F155F-62EB-D83B-3367-B82E1F633F47}"/>
              </a:ext>
            </a:extLst>
          </p:cNvPr>
          <p:cNvSpPr txBox="1"/>
          <p:nvPr/>
        </p:nvSpPr>
        <p:spPr>
          <a:xfrm>
            <a:off x="2041541" y="410647"/>
            <a:ext cx="8108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Average theta spectrogram per lap shows decrease in power (consistent across days)</a:t>
            </a:r>
          </a:p>
        </p:txBody>
      </p:sp>
    </p:spTree>
    <p:extLst>
      <p:ext uri="{BB962C8B-B14F-4D97-AF65-F5344CB8AC3E}">
        <p14:creationId xmlns:p14="http://schemas.microsoft.com/office/powerpoint/2010/main" val="900252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handwriting, font, line&#10;&#10;Description automatically generated">
            <a:extLst>
              <a:ext uri="{FF2B5EF4-FFF2-40B4-BE49-F238E27FC236}">
                <a16:creationId xmlns:a16="http://schemas.microsoft.com/office/drawing/2014/main" id="{CB824985-0222-B832-87F8-542A704A0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313"/>
            <a:ext cx="12192000" cy="6262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16370A-6BFC-7700-7563-06A91F7DADD2}"/>
              </a:ext>
            </a:extLst>
          </p:cNvPr>
          <p:cNvSpPr txBox="1"/>
          <p:nvPr/>
        </p:nvSpPr>
        <p:spPr>
          <a:xfrm>
            <a:off x="2198186" y="410647"/>
            <a:ext cx="779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Average theta waveform per lap shows decrease in power (consistent across days)</a:t>
            </a:r>
          </a:p>
        </p:txBody>
      </p:sp>
    </p:spTree>
    <p:extLst>
      <p:ext uri="{BB962C8B-B14F-4D97-AF65-F5344CB8AC3E}">
        <p14:creationId xmlns:p14="http://schemas.microsoft.com/office/powerpoint/2010/main" val="2402358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yellow, font&#10;&#10;Description automatically generated">
            <a:extLst>
              <a:ext uri="{FF2B5EF4-FFF2-40B4-BE49-F238E27FC236}">
                <a16:creationId xmlns:a16="http://schemas.microsoft.com/office/drawing/2014/main" id="{0E2FB9BF-923B-38AD-EA4F-236120221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313"/>
            <a:ext cx="12192000" cy="6262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F81494-BEA7-C512-2E88-5049C86803F9}"/>
              </a:ext>
            </a:extLst>
          </p:cNvPr>
          <p:cNvSpPr txBox="1"/>
          <p:nvPr/>
        </p:nvSpPr>
        <p:spPr>
          <a:xfrm>
            <a:off x="2041541" y="410647"/>
            <a:ext cx="8108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Average theta spectrogram per lap shows decrease in power (consistent across days)</a:t>
            </a:r>
          </a:p>
        </p:txBody>
      </p:sp>
    </p:spTree>
    <p:extLst>
      <p:ext uri="{BB962C8B-B14F-4D97-AF65-F5344CB8AC3E}">
        <p14:creationId xmlns:p14="http://schemas.microsoft.com/office/powerpoint/2010/main" val="735483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colorfulness, art, design, brush&#10;&#10;Description automatically generated">
            <a:extLst>
              <a:ext uri="{FF2B5EF4-FFF2-40B4-BE49-F238E27FC236}">
                <a16:creationId xmlns:a16="http://schemas.microsoft.com/office/drawing/2014/main" id="{DD5BADA6-8DCD-2DD2-F317-57FCE3B22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164169"/>
            <a:ext cx="6096000" cy="3131820"/>
          </a:xfrm>
          <a:prstGeom prst="rect">
            <a:avLst/>
          </a:prstGeom>
        </p:spPr>
      </p:pic>
      <p:pic>
        <p:nvPicPr>
          <p:cNvPr id="17" name="Picture 16" descr="A picture containing colorfulness, screenshot, art, design&#10;&#10;Description automatically generated">
            <a:extLst>
              <a:ext uri="{FF2B5EF4-FFF2-40B4-BE49-F238E27FC236}">
                <a16:creationId xmlns:a16="http://schemas.microsoft.com/office/drawing/2014/main" id="{91ADF7BB-21CA-AED9-477D-D6F3B56BB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64169"/>
            <a:ext cx="6095999" cy="31318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CB0A13B-E053-A14B-F61E-2FA978FF8D72}"/>
              </a:ext>
            </a:extLst>
          </p:cNvPr>
          <p:cNvSpPr txBox="1"/>
          <p:nvPr/>
        </p:nvSpPr>
        <p:spPr>
          <a:xfrm>
            <a:off x="4384440" y="8966"/>
            <a:ext cx="3423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ApoE4 v/s WT</a:t>
            </a:r>
          </a:p>
          <a:p>
            <a:pPr algn="ctr"/>
            <a:r>
              <a:rPr lang="en-US" b="1" dirty="0"/>
              <a:t>N = (5, 6)</a:t>
            </a:r>
          </a:p>
          <a:p>
            <a:pPr algn="ctr"/>
            <a:r>
              <a:rPr lang="en-US" b="1" dirty="0"/>
              <a:t>Circle Track Day 1</a:t>
            </a:r>
          </a:p>
          <a:p>
            <a:pPr algn="ctr"/>
            <a:r>
              <a:rPr lang="en-US" b="1" dirty="0"/>
              <a:t>Electrophysiological data analyses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9DD31E-4CCC-3043-A06D-E18B8EEABB4A}"/>
              </a:ext>
            </a:extLst>
          </p:cNvPr>
          <p:cNvSpPr txBox="1"/>
          <p:nvPr/>
        </p:nvSpPr>
        <p:spPr>
          <a:xfrm>
            <a:off x="2738880" y="1502066"/>
            <a:ext cx="67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Phase-Phase Synchrony between theta, slow gamma, and fast gamma</a:t>
            </a:r>
          </a:p>
        </p:txBody>
      </p:sp>
    </p:spTree>
    <p:extLst>
      <p:ext uri="{BB962C8B-B14F-4D97-AF65-F5344CB8AC3E}">
        <p14:creationId xmlns:p14="http://schemas.microsoft.com/office/powerpoint/2010/main" val="4024683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olorfulness, screenshot, art, light&#10;&#10;Description automatically generated">
            <a:extLst>
              <a:ext uri="{FF2B5EF4-FFF2-40B4-BE49-F238E27FC236}">
                <a16:creationId xmlns:a16="http://schemas.microsoft.com/office/drawing/2014/main" id="{81413D3D-FC84-C3D2-1323-D7008C033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2164169"/>
            <a:ext cx="6096000" cy="3131820"/>
          </a:xfrm>
          <a:prstGeom prst="rect">
            <a:avLst/>
          </a:prstGeom>
        </p:spPr>
      </p:pic>
      <p:pic>
        <p:nvPicPr>
          <p:cNvPr id="7" name="Picture 6" descr="A picture containing colorfulness, brush, tool, art&#10;&#10;Description automatically generated">
            <a:extLst>
              <a:ext uri="{FF2B5EF4-FFF2-40B4-BE49-F238E27FC236}">
                <a16:creationId xmlns:a16="http://schemas.microsoft.com/office/drawing/2014/main" id="{75253CDC-B6A9-B722-0AC9-684627335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64169"/>
            <a:ext cx="6095996" cy="31318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23092E-DED4-90D3-A225-777A82994ADA}"/>
              </a:ext>
            </a:extLst>
          </p:cNvPr>
          <p:cNvSpPr txBox="1"/>
          <p:nvPr/>
        </p:nvSpPr>
        <p:spPr>
          <a:xfrm>
            <a:off x="4384440" y="8966"/>
            <a:ext cx="3423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ApoE4 v/s WT</a:t>
            </a:r>
          </a:p>
          <a:p>
            <a:pPr algn="ctr"/>
            <a:r>
              <a:rPr lang="en-US" b="1" dirty="0"/>
              <a:t>N = (5, 6)</a:t>
            </a:r>
          </a:p>
          <a:p>
            <a:pPr algn="ctr"/>
            <a:r>
              <a:rPr lang="en-US" b="1" dirty="0"/>
              <a:t>Circle Track Day 2</a:t>
            </a:r>
          </a:p>
          <a:p>
            <a:pPr algn="ctr"/>
            <a:r>
              <a:rPr lang="en-US" b="1" dirty="0"/>
              <a:t>Electrophysiological data analyses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F609AF-7980-AFFE-AEA9-F8B04FA030F6}"/>
              </a:ext>
            </a:extLst>
          </p:cNvPr>
          <p:cNvSpPr txBox="1"/>
          <p:nvPr/>
        </p:nvSpPr>
        <p:spPr>
          <a:xfrm>
            <a:off x="2738880" y="1502066"/>
            <a:ext cx="67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Phase-Phase Synchrony between theta, slow gamma, and fast gamma</a:t>
            </a:r>
          </a:p>
        </p:txBody>
      </p:sp>
    </p:spTree>
    <p:extLst>
      <p:ext uri="{BB962C8B-B14F-4D97-AF65-F5344CB8AC3E}">
        <p14:creationId xmlns:p14="http://schemas.microsoft.com/office/powerpoint/2010/main" val="3403083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olorfulness, screenshot, art, design&#10;&#10;Description automatically generated">
            <a:extLst>
              <a:ext uri="{FF2B5EF4-FFF2-40B4-BE49-F238E27FC236}">
                <a16:creationId xmlns:a16="http://schemas.microsoft.com/office/drawing/2014/main" id="{12230B2C-6A50-1149-038D-FB079B216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32" y="2164169"/>
            <a:ext cx="6665868" cy="3424589"/>
          </a:xfrm>
          <a:prstGeom prst="rect">
            <a:avLst/>
          </a:prstGeom>
        </p:spPr>
      </p:pic>
      <p:pic>
        <p:nvPicPr>
          <p:cNvPr id="14" name="Picture 13" descr="A picture containing colorfulness, screenshot, art, design&#10;&#10;Description automatically generated">
            <a:extLst>
              <a:ext uri="{FF2B5EF4-FFF2-40B4-BE49-F238E27FC236}">
                <a16:creationId xmlns:a16="http://schemas.microsoft.com/office/drawing/2014/main" id="{071B4A35-61A9-97F0-8BCB-2B4DA51D1B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49"/>
          <a:stretch/>
        </p:blipFill>
        <p:spPr>
          <a:xfrm>
            <a:off x="0" y="2164170"/>
            <a:ext cx="6096000" cy="34245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FD54E6-C708-1401-2B87-2C646C3BAA62}"/>
              </a:ext>
            </a:extLst>
          </p:cNvPr>
          <p:cNvSpPr txBox="1"/>
          <p:nvPr/>
        </p:nvSpPr>
        <p:spPr>
          <a:xfrm>
            <a:off x="4384440" y="8966"/>
            <a:ext cx="3423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ApoE4 v/s WT</a:t>
            </a:r>
          </a:p>
          <a:p>
            <a:pPr algn="ctr"/>
            <a:r>
              <a:rPr lang="en-US" b="1" dirty="0"/>
              <a:t>N = (5, 6)</a:t>
            </a:r>
          </a:p>
          <a:p>
            <a:pPr algn="ctr"/>
            <a:r>
              <a:rPr lang="en-US" b="1" dirty="0"/>
              <a:t>Circle Track Day 3</a:t>
            </a:r>
          </a:p>
          <a:p>
            <a:pPr algn="ctr"/>
            <a:r>
              <a:rPr lang="en-US" b="1" dirty="0"/>
              <a:t>Electrophysiological data analyses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FBE42-39E9-CA11-F034-261103AA9EC7}"/>
              </a:ext>
            </a:extLst>
          </p:cNvPr>
          <p:cNvSpPr txBox="1"/>
          <p:nvPr/>
        </p:nvSpPr>
        <p:spPr>
          <a:xfrm>
            <a:off x="2738880" y="1502066"/>
            <a:ext cx="67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Phase-Phase Synchrony between theta, slow gamma, and fast gamma</a:t>
            </a:r>
          </a:p>
        </p:txBody>
      </p:sp>
    </p:spTree>
    <p:extLst>
      <p:ext uri="{BB962C8B-B14F-4D97-AF65-F5344CB8AC3E}">
        <p14:creationId xmlns:p14="http://schemas.microsoft.com/office/powerpoint/2010/main" val="2730593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9733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880F7F1-741C-54BA-2897-38BD1152A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977390"/>
            <a:ext cx="5334000" cy="40005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6B62E30-7EE4-3ECF-831C-CAE249F4C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298" y="1977390"/>
            <a:ext cx="5334000" cy="4000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68DE89-A4A4-9F55-19F0-A9A8CFBF110A}"/>
              </a:ext>
            </a:extLst>
          </p:cNvPr>
          <p:cNvSpPr txBox="1"/>
          <p:nvPr/>
        </p:nvSpPr>
        <p:spPr>
          <a:xfrm>
            <a:off x="2183126" y="1205485"/>
            <a:ext cx="7825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Percentage of time </a:t>
            </a:r>
            <a:r>
              <a:rPr lang="en-US" dirty="0" err="1"/>
              <a:t>headscanning</a:t>
            </a:r>
            <a:r>
              <a:rPr lang="en-US" dirty="0"/>
              <a:t> and pausing – apoE4 shows increased </a:t>
            </a:r>
            <a:r>
              <a:rPr lang="en-US" dirty="0" err="1"/>
              <a:t>headscanning</a:t>
            </a:r>
            <a:r>
              <a:rPr lang="en-US" dirty="0"/>
              <a:t> as a percentage of time (overall, not per lap)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FC3A7A-DDF8-799A-0368-5DF45053778B}"/>
              </a:ext>
            </a:extLst>
          </p:cNvPr>
          <p:cNvSpPr txBox="1"/>
          <p:nvPr/>
        </p:nvSpPr>
        <p:spPr>
          <a:xfrm>
            <a:off x="4823725" y="8966"/>
            <a:ext cx="2544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ApoE4 v/s WT</a:t>
            </a:r>
          </a:p>
          <a:p>
            <a:pPr algn="ctr"/>
            <a:r>
              <a:rPr lang="en-US" b="1" dirty="0"/>
              <a:t>N = (5, 6)</a:t>
            </a:r>
          </a:p>
          <a:p>
            <a:pPr algn="ctr"/>
            <a:r>
              <a:rPr lang="en-US" b="1" dirty="0"/>
              <a:t>Circle Track Headscan</a:t>
            </a:r>
          </a:p>
          <a:p>
            <a:pPr algn="ctr"/>
            <a:r>
              <a:rPr lang="en-US" b="1" dirty="0"/>
              <a:t>Behavioral data analyses</a:t>
            </a:r>
          </a:p>
        </p:txBody>
      </p:sp>
    </p:spTree>
    <p:extLst>
      <p:ext uri="{BB962C8B-B14F-4D97-AF65-F5344CB8AC3E}">
        <p14:creationId xmlns:p14="http://schemas.microsoft.com/office/powerpoint/2010/main" val="3720547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D6E1EA2-0748-CB2C-98A9-5047FC30B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298" y="1977390"/>
            <a:ext cx="5334000" cy="40005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3944C0A-B300-F47A-A90D-24639D547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1977390"/>
            <a:ext cx="5334000" cy="400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06D7A5-C5F3-39F0-CE63-49694A497347}"/>
              </a:ext>
            </a:extLst>
          </p:cNvPr>
          <p:cNvSpPr txBox="1"/>
          <p:nvPr/>
        </p:nvSpPr>
        <p:spPr>
          <a:xfrm>
            <a:off x="2068428" y="1209295"/>
            <a:ext cx="752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</a:t>
            </a:r>
            <a:r>
              <a:rPr lang="en-US" dirty="0" err="1"/>
              <a:t>headscans</a:t>
            </a:r>
            <a:r>
              <a:rPr lang="en-US" dirty="0"/>
              <a:t> per lap and amount of time </a:t>
            </a:r>
            <a:r>
              <a:rPr lang="en-US" dirty="0" err="1"/>
              <a:t>headscanning</a:t>
            </a:r>
            <a:r>
              <a:rPr lang="en-US" dirty="0"/>
              <a:t> per headscan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91782E-4AC3-26D9-8D20-62638FA4E6AB}"/>
              </a:ext>
            </a:extLst>
          </p:cNvPr>
          <p:cNvSpPr txBox="1"/>
          <p:nvPr/>
        </p:nvSpPr>
        <p:spPr>
          <a:xfrm>
            <a:off x="4823725" y="8966"/>
            <a:ext cx="2544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ApoE4 v/s WT</a:t>
            </a:r>
          </a:p>
          <a:p>
            <a:pPr algn="ctr"/>
            <a:r>
              <a:rPr lang="en-US" b="1" dirty="0"/>
              <a:t>N = (5, 6)</a:t>
            </a:r>
          </a:p>
          <a:p>
            <a:pPr algn="ctr"/>
            <a:r>
              <a:rPr lang="en-US" b="1" dirty="0"/>
              <a:t>Circle Track Headscan</a:t>
            </a:r>
          </a:p>
          <a:p>
            <a:pPr algn="ctr"/>
            <a:r>
              <a:rPr lang="en-US" b="1" dirty="0"/>
              <a:t>Behavioral data analyses</a:t>
            </a:r>
          </a:p>
        </p:txBody>
      </p:sp>
    </p:spTree>
    <p:extLst>
      <p:ext uri="{BB962C8B-B14F-4D97-AF65-F5344CB8AC3E}">
        <p14:creationId xmlns:p14="http://schemas.microsoft.com/office/powerpoint/2010/main" val="71484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DF52126-BB21-CDC3-C6E1-9DC22FF26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5633" y="1488139"/>
            <a:ext cx="5840731" cy="43805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285BEE-729F-A93C-36AE-539A420B3745}"/>
              </a:ext>
            </a:extLst>
          </p:cNvPr>
          <p:cNvSpPr txBox="1"/>
          <p:nvPr/>
        </p:nvSpPr>
        <p:spPr>
          <a:xfrm>
            <a:off x="2694110" y="1209295"/>
            <a:ext cx="6803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Average Headscan Time – Increased headscan duration in apoE4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E898EA-565C-7BD2-CA82-8BB411C6D20E}"/>
              </a:ext>
            </a:extLst>
          </p:cNvPr>
          <p:cNvSpPr txBox="1"/>
          <p:nvPr/>
        </p:nvSpPr>
        <p:spPr>
          <a:xfrm>
            <a:off x="4823725" y="8966"/>
            <a:ext cx="2544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ApoE4 v/s WT</a:t>
            </a:r>
          </a:p>
          <a:p>
            <a:pPr algn="ctr"/>
            <a:r>
              <a:rPr lang="en-US" b="1" dirty="0"/>
              <a:t>N = (5, 6)</a:t>
            </a:r>
          </a:p>
          <a:p>
            <a:pPr algn="ctr"/>
            <a:r>
              <a:rPr lang="en-US" b="1" dirty="0"/>
              <a:t>Circle Track Headscan</a:t>
            </a:r>
          </a:p>
          <a:p>
            <a:pPr algn="ctr"/>
            <a:r>
              <a:rPr lang="en-US" b="1" dirty="0"/>
              <a:t>Behavioral data analyses</a:t>
            </a:r>
          </a:p>
        </p:txBody>
      </p:sp>
    </p:spTree>
    <p:extLst>
      <p:ext uri="{BB962C8B-B14F-4D97-AF65-F5344CB8AC3E}">
        <p14:creationId xmlns:p14="http://schemas.microsoft.com/office/powerpoint/2010/main" val="1627625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1A6F3-1A3D-866A-B559-83F8B33F1FFF}"/>
              </a:ext>
            </a:extLst>
          </p:cNvPr>
          <p:cNvSpPr txBox="1"/>
          <p:nvPr/>
        </p:nvSpPr>
        <p:spPr>
          <a:xfrm>
            <a:off x="4823730" y="8966"/>
            <a:ext cx="2544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ApoE4 v/s WT</a:t>
            </a:r>
          </a:p>
          <a:p>
            <a:pPr algn="ctr"/>
            <a:r>
              <a:rPr lang="en-US" b="1" dirty="0"/>
              <a:t>N = (5, 6)</a:t>
            </a:r>
          </a:p>
          <a:p>
            <a:pPr algn="ctr"/>
            <a:r>
              <a:rPr lang="en-US" b="1" dirty="0"/>
              <a:t>Open Field Association</a:t>
            </a:r>
          </a:p>
          <a:p>
            <a:pPr algn="ctr"/>
            <a:r>
              <a:rPr lang="en-US" b="1" dirty="0"/>
              <a:t>Behavioral data analyses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A9BC97-387C-07B4-8265-B1E31ABA7C23}"/>
              </a:ext>
            </a:extLst>
          </p:cNvPr>
          <p:cNvSpPr txBox="1"/>
          <p:nvPr/>
        </p:nvSpPr>
        <p:spPr>
          <a:xfrm>
            <a:off x="2437250" y="1502066"/>
            <a:ext cx="7317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Discrimination index of an object across sessions (S2 novel vs S1/S3 familiar)</a:t>
            </a:r>
          </a:p>
        </p:txBody>
      </p:sp>
      <p:pic>
        <p:nvPicPr>
          <p:cNvPr id="39" name="Picture 38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0A535D01-D49D-60B0-EEAE-D13AAED35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220786"/>
            <a:ext cx="5333559" cy="3998645"/>
          </a:xfrm>
          <a:prstGeom prst="rect">
            <a:avLst/>
          </a:prstGeom>
        </p:spPr>
      </p:pic>
      <p:pic>
        <p:nvPicPr>
          <p:cNvPr id="41" name="Picture 40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1F3046E0-3EA2-201C-200F-77F412CE9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0" y="222078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07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8483B04-D302-2368-5FDE-BA5B63A29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" y="609130"/>
            <a:ext cx="12192000" cy="62626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B1A6F3-1A3D-866A-B559-83F8B33F1FFF}"/>
              </a:ext>
            </a:extLst>
          </p:cNvPr>
          <p:cNvSpPr txBox="1"/>
          <p:nvPr/>
        </p:nvSpPr>
        <p:spPr>
          <a:xfrm>
            <a:off x="4384447" y="8966"/>
            <a:ext cx="3423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ApoE4 v/s WT</a:t>
            </a:r>
          </a:p>
          <a:p>
            <a:pPr algn="ctr"/>
            <a:r>
              <a:rPr lang="en-US" b="1" dirty="0"/>
              <a:t>N = (5, 6)</a:t>
            </a:r>
          </a:p>
          <a:p>
            <a:pPr algn="ctr"/>
            <a:r>
              <a:rPr lang="en-US" b="1" dirty="0"/>
              <a:t>Circle Track</a:t>
            </a:r>
          </a:p>
          <a:p>
            <a:pPr algn="ctr"/>
            <a:r>
              <a:rPr lang="en-US" b="1" dirty="0"/>
              <a:t>Electrophysiological data analyses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A9BC97-387C-07B4-8265-B1E31ABA7C23}"/>
              </a:ext>
            </a:extLst>
          </p:cNvPr>
          <p:cNvSpPr txBox="1"/>
          <p:nvPr/>
        </p:nvSpPr>
        <p:spPr>
          <a:xfrm>
            <a:off x="2760269" y="1502066"/>
            <a:ext cx="667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Bootstrap CI during running shows differences in PSD in apoE4 model </a:t>
            </a:r>
          </a:p>
        </p:txBody>
      </p:sp>
    </p:spTree>
    <p:extLst>
      <p:ext uri="{BB962C8B-B14F-4D97-AF65-F5344CB8AC3E}">
        <p14:creationId xmlns:p14="http://schemas.microsoft.com/office/powerpoint/2010/main" val="3147658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60CFE2-9C56-C808-A53F-C27DC09ACC1B}"/>
              </a:ext>
            </a:extLst>
          </p:cNvPr>
          <p:cNvSpPr txBox="1"/>
          <p:nvPr/>
        </p:nvSpPr>
        <p:spPr>
          <a:xfrm>
            <a:off x="4384440" y="8966"/>
            <a:ext cx="3423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ApoE4 v/s WT</a:t>
            </a:r>
          </a:p>
          <a:p>
            <a:pPr algn="ctr"/>
            <a:r>
              <a:rPr lang="en-US" b="1" dirty="0"/>
              <a:t>N = (5, 6)</a:t>
            </a:r>
          </a:p>
          <a:p>
            <a:pPr algn="ctr"/>
            <a:r>
              <a:rPr lang="en-US" b="1" dirty="0"/>
              <a:t>Circle Track</a:t>
            </a:r>
          </a:p>
          <a:p>
            <a:pPr algn="ctr"/>
            <a:r>
              <a:rPr lang="en-US" b="1" dirty="0"/>
              <a:t>Electrophysiological data analyses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98D1A1-3DF5-705E-99D8-5FE15DE78DB5}"/>
              </a:ext>
            </a:extLst>
          </p:cNvPr>
          <p:cNvSpPr txBox="1"/>
          <p:nvPr/>
        </p:nvSpPr>
        <p:spPr>
          <a:xfrm>
            <a:off x="3068266" y="1209295"/>
            <a:ext cx="6055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Jitter during “theta mode” in apoE4 model compared to apoE3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DA03228-935B-4E53-3F31-DBA73CF09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8308" y="1654254"/>
            <a:ext cx="5815380" cy="436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38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103CBA-F8E7-BCF1-01BE-63EC75336FCD}"/>
              </a:ext>
            </a:extLst>
          </p:cNvPr>
          <p:cNvSpPr txBox="1"/>
          <p:nvPr/>
        </p:nvSpPr>
        <p:spPr>
          <a:xfrm>
            <a:off x="4384440" y="8966"/>
            <a:ext cx="3423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ApoE4 v/s WT</a:t>
            </a:r>
          </a:p>
          <a:p>
            <a:pPr algn="ctr"/>
            <a:r>
              <a:rPr lang="en-US" b="1" dirty="0"/>
              <a:t>N = (5, 6)</a:t>
            </a:r>
          </a:p>
          <a:p>
            <a:pPr algn="ctr"/>
            <a:r>
              <a:rPr lang="en-US" b="1" dirty="0"/>
              <a:t>Circle Track</a:t>
            </a:r>
          </a:p>
          <a:p>
            <a:pPr algn="ctr"/>
            <a:r>
              <a:rPr lang="en-US" b="1" dirty="0"/>
              <a:t>Electrophysiological data analyses</a:t>
            </a:r>
          </a:p>
        </p:txBody>
      </p:sp>
      <p:pic>
        <p:nvPicPr>
          <p:cNvPr id="7" name="Picture 6" descr="A picture containing text, screenshot, colorfulness, yellow&#10;&#10;Description automatically generated">
            <a:extLst>
              <a:ext uri="{FF2B5EF4-FFF2-40B4-BE49-F238E27FC236}">
                <a16:creationId xmlns:a16="http://schemas.microsoft.com/office/drawing/2014/main" id="{C5517B54-53CD-FD22-085A-38D5E6CC0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936" y="1800350"/>
            <a:ext cx="4343066" cy="3257300"/>
          </a:xfrm>
          <a:prstGeom prst="rect">
            <a:avLst/>
          </a:prstGeom>
        </p:spPr>
      </p:pic>
      <p:pic>
        <p:nvPicPr>
          <p:cNvPr id="9" name="Picture 8" descr="A picture containing text, screenshot, colorfulness, yellow&#10;&#10;Description automatically generated">
            <a:extLst>
              <a:ext uri="{FF2B5EF4-FFF2-40B4-BE49-F238E27FC236}">
                <a16:creationId xmlns:a16="http://schemas.microsoft.com/office/drawing/2014/main" id="{0C7FE25D-912F-35A2-EA4F-40231B3D5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800350"/>
            <a:ext cx="4343066" cy="3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720CC2-B58B-3000-CC3C-CFDED6403F81}"/>
              </a:ext>
            </a:extLst>
          </p:cNvPr>
          <p:cNvSpPr txBox="1"/>
          <p:nvPr/>
        </p:nvSpPr>
        <p:spPr>
          <a:xfrm>
            <a:off x="2879813" y="1209295"/>
            <a:ext cx="6432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Increased slow gamma power during “theta mode” in apoE4 model</a:t>
            </a:r>
          </a:p>
        </p:txBody>
      </p:sp>
    </p:spTree>
    <p:extLst>
      <p:ext uri="{BB962C8B-B14F-4D97-AF65-F5344CB8AC3E}">
        <p14:creationId xmlns:p14="http://schemas.microsoft.com/office/powerpoint/2010/main" val="902501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handwriting, font, line&#10;&#10;Description automatically generated">
            <a:extLst>
              <a:ext uri="{FF2B5EF4-FFF2-40B4-BE49-F238E27FC236}">
                <a16:creationId xmlns:a16="http://schemas.microsoft.com/office/drawing/2014/main" id="{9295C71D-18C0-81DE-3E60-200A3B833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313"/>
            <a:ext cx="12192000" cy="6262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FDFFF9-7283-F637-7958-6F71585D0115}"/>
              </a:ext>
            </a:extLst>
          </p:cNvPr>
          <p:cNvSpPr txBox="1"/>
          <p:nvPr/>
        </p:nvSpPr>
        <p:spPr>
          <a:xfrm>
            <a:off x="2198186" y="410647"/>
            <a:ext cx="779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Average theta waveform per lap shows decrease in power (consistent across days)</a:t>
            </a:r>
          </a:p>
        </p:txBody>
      </p:sp>
    </p:spTree>
    <p:extLst>
      <p:ext uri="{BB962C8B-B14F-4D97-AF65-F5344CB8AC3E}">
        <p14:creationId xmlns:p14="http://schemas.microsoft.com/office/powerpoint/2010/main" val="4258827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BB42A333D0C747842C80A82C748628" ma:contentTypeVersion="11" ma:contentTypeDescription="Create a new document." ma:contentTypeScope="" ma:versionID="c52c02096ba6c7a42728fa5bf3731fde">
  <xsd:schema xmlns:xsd="http://www.w3.org/2001/XMLSchema" xmlns:xs="http://www.w3.org/2001/XMLSchema" xmlns:p="http://schemas.microsoft.com/office/2006/metadata/properties" xmlns:ns3="00aace9a-641b-4945-859d-f28df635e2f7" targetNamespace="http://schemas.microsoft.com/office/2006/metadata/properties" ma:root="true" ma:fieldsID="c22213f7c119053e676402cb9bce9915" ns3:_="">
    <xsd:import namespace="00aace9a-641b-4945-859d-f28df635e2f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aace9a-641b-4945-859d-f28df635e2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BC6779-675E-4DAD-9418-874DB5E7853A}">
  <ds:schemaRefs>
    <ds:schemaRef ds:uri="http://schemas.microsoft.com/office/2006/documentManagement/types"/>
    <ds:schemaRef ds:uri="http://schemas.microsoft.com/office/2006/metadata/properties"/>
    <ds:schemaRef ds:uri="00aace9a-641b-4945-859d-f28df635e2f7"/>
    <ds:schemaRef ds:uri="http://purl.org/dc/elements/1.1/"/>
    <ds:schemaRef ds:uri="http://schemas.microsoft.com/office/infopath/2007/PartnerControls"/>
    <ds:schemaRef ds:uri="http://purl.org/dc/dcmitype/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937F6BB-D89B-4485-AAB0-618E12DF6E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aace9a-641b-4945-859d-f28df635e2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41A0514-F243-49AD-921E-699A3E9B72F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439</Words>
  <Application>Microsoft Office PowerPoint</Application>
  <PresentationFormat>Widescreen</PresentationFormat>
  <Paragraphs>67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 Taranath, Jayanth</dc:creator>
  <cp:lastModifiedBy>Riveira, Nicholas (Nick)</cp:lastModifiedBy>
  <cp:revision>12</cp:revision>
  <dcterms:created xsi:type="dcterms:W3CDTF">2023-06-06T22:32:32Z</dcterms:created>
  <dcterms:modified xsi:type="dcterms:W3CDTF">2023-10-21T19:48:08Z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0x01010080BB42A333D0C747842C80A82C748628</vt:lpwstr>
  </property>
</Properties>
</file>